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AA68-3D74-499A-A562-E4076416BD3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63E9-C4E5-4AE2-BE88-6B2880B5F3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Radio Broadcasting History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b="1" dirty="0" err="1" smtClean="0">
                <a:solidFill>
                  <a:srgbClr val="00B0F0"/>
                </a:solidFill>
                <a:latin typeface="Baskerville Old Face" pitchFamily="18" charset="0"/>
              </a:rPr>
              <a:t>Ganesh</a:t>
            </a:r>
            <a:r>
              <a:rPr lang="en-US" sz="2400" b="1" dirty="0" smtClean="0">
                <a:solidFill>
                  <a:srgbClr val="00B0F0"/>
                </a:solidFill>
                <a:latin typeface="Baskerville Old Face" pitchFamily="18" charset="0"/>
              </a:rPr>
              <a:t> Kumar </a:t>
            </a:r>
            <a:r>
              <a:rPr lang="en-US" sz="2400" b="1" dirty="0" err="1" smtClean="0">
                <a:solidFill>
                  <a:srgbClr val="00B0F0"/>
                </a:solidFill>
                <a:latin typeface="Baskerville Old Face" pitchFamily="18" charset="0"/>
              </a:rPr>
              <a:t>Ranjan</a:t>
            </a:r>
            <a:endParaRPr lang="en-US" sz="2400" b="1" dirty="0" smtClean="0">
              <a:solidFill>
                <a:srgbClr val="00B0F0"/>
              </a:solidFill>
              <a:latin typeface="Baskerville Old Face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rgbClr val="00B0F0"/>
                </a:solidFill>
                <a:latin typeface="Baskerville Old Face" pitchFamily="18" charset="0"/>
              </a:rPr>
              <a:t>Faculty, MJMC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rgbClr val="00B0F0"/>
                </a:solidFill>
                <a:latin typeface="Baskerville Old Face" pitchFamily="18" charset="0"/>
              </a:rPr>
              <a:t>MMHA&amp;PU</a:t>
            </a:r>
            <a:endParaRPr lang="en-US" sz="2400" b="1" dirty="0">
              <a:solidFill>
                <a:srgbClr val="00B0F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7640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b="1" dirty="0" smtClean="0">
                <a:latin typeface="Baskerville Old Face" pitchFamily="18" charset="0"/>
              </a:rPr>
              <a:t>1896</a:t>
            </a:r>
            <a:r>
              <a:rPr lang="en-US" sz="2400" dirty="0" smtClean="0">
                <a:latin typeface="Baskerville Old Face" pitchFamily="18" charset="0"/>
              </a:rPr>
              <a:t> – </a:t>
            </a:r>
            <a:r>
              <a:rPr lang="en-US" sz="2400" dirty="0" err="1" smtClean="0">
                <a:solidFill>
                  <a:srgbClr val="00B0F0"/>
                </a:solidFill>
                <a:latin typeface="Baskerville Old Face" pitchFamily="18" charset="0"/>
              </a:rPr>
              <a:t>Guglielmo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 Marconi </a:t>
            </a:r>
            <a:r>
              <a:rPr lang="en-US" sz="2400" dirty="0" smtClean="0">
                <a:latin typeface="Baskerville Old Face" pitchFamily="18" charset="0"/>
              </a:rPr>
              <a:t>patent wireless telegraphy in England, transmit signals across Atlantic Ocean</a:t>
            </a:r>
          </a:p>
          <a:p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Prior to 1920s radio was primarily used to contact ships that were out at sea.</a:t>
            </a:r>
          </a:p>
        </p:txBody>
      </p:sp>
      <p:pic>
        <p:nvPicPr>
          <p:cNvPr id="5" name="Picture 4" descr="558104-gettyimages-26696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905000"/>
            <a:ext cx="3760213" cy="21177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838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askerville Old Face" pitchFamily="18" charset="0"/>
              </a:rPr>
              <a:t>1893</a:t>
            </a:r>
            <a:r>
              <a:rPr lang="en-US" sz="2400" dirty="0" smtClean="0">
                <a:latin typeface="Baskerville Old Face" pitchFamily="18" charset="0"/>
              </a:rPr>
              <a:t> – 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Nikolai Tesla </a:t>
            </a:r>
            <a:r>
              <a:rPr lang="en-US" sz="2400" dirty="0" smtClean="0">
                <a:latin typeface="Baskerville Old Face" pitchFamily="18" charset="0"/>
              </a:rPr>
              <a:t>demonstrated a wireless radio in St. Louis</a:t>
            </a:r>
          </a:p>
          <a:p>
            <a:endParaRPr lang="en-US" sz="2400" dirty="0">
              <a:latin typeface="Baskerville Old Fac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4038600"/>
            <a:ext cx="3733800" cy="381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Baskerville Old Face" pitchFamily="18" charset="0"/>
              </a:rPr>
              <a:t>Guglielmo</a:t>
            </a:r>
            <a:r>
              <a:rPr lang="en-US" dirty="0" smtClean="0">
                <a:latin typeface="Baskerville Old Face" pitchFamily="18" charset="0"/>
              </a:rPr>
              <a:t> Marconi with his invention 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Morse code messages were used as electrical signals.</a:t>
            </a:r>
            <a:endParaRPr lang="en-US" sz="2400" dirty="0">
              <a:latin typeface="Baskerville Old Face" pitchFamily="18" charset="0"/>
            </a:endParaRPr>
          </a:p>
        </p:txBody>
      </p:sp>
      <p:pic>
        <p:nvPicPr>
          <p:cNvPr id="4" name="Picture 3" descr="telegraph-transmitter-Morse-Co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444" y="1905001"/>
            <a:ext cx="3116738" cy="1752600"/>
          </a:xfrm>
          <a:prstGeom prst="rect">
            <a:avLst/>
          </a:prstGeom>
        </p:spPr>
      </p:pic>
      <p:pic>
        <p:nvPicPr>
          <p:cNvPr id="5" name="Picture 4" descr="American-patterns-dots-International-Morse-Code-lett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14500"/>
            <a:ext cx="4876800" cy="39338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5638800"/>
            <a:ext cx="5410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itchFamily="18" charset="0"/>
              </a:rPr>
              <a:t>American-patterns-dots-International-Morse-Code-letters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219200"/>
            <a:ext cx="6781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The first radio station were set up 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in Pittsburg, New </a:t>
            </a:r>
            <a:r>
              <a:rPr lang="en-US" sz="2400" dirty="0">
                <a:solidFill>
                  <a:srgbClr val="00B0F0"/>
                </a:solidFill>
                <a:latin typeface="Baskerville Old Face" pitchFamily="18" charset="0"/>
              </a:rPr>
              <a:t>Y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ork and Chicago</a:t>
            </a:r>
            <a:r>
              <a:rPr lang="en-US" sz="2400" dirty="0" smtClean="0">
                <a:latin typeface="Baskerville Old Face" pitchFamily="18" charset="0"/>
              </a:rPr>
              <a:t> in 1920 to broadcast election news, sporting events and open performances.</a:t>
            </a:r>
          </a:p>
          <a:p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1926 – National broadcasting Company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(NBC)</a:t>
            </a:r>
          </a:p>
          <a:p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A number of independent stations clubbed together to form 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Columbia Broadcasting System</a:t>
            </a:r>
            <a:r>
              <a:rPr lang="en-US" sz="2400" dirty="0" smtClean="0">
                <a:latin typeface="Baskerville Old Face" pitchFamily="18" charset="0"/>
              </a:rPr>
              <a:t>( CBS)</a:t>
            </a:r>
          </a:p>
          <a:p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National Public Radio </a:t>
            </a:r>
            <a:r>
              <a:rPr lang="en-US" sz="2400" dirty="0" smtClean="0">
                <a:latin typeface="Baskerville Old Face" pitchFamily="18" charset="0"/>
              </a:rPr>
              <a:t>(NPR) established latter</a:t>
            </a:r>
          </a:p>
          <a:p>
            <a:r>
              <a:rPr lang="en-US" sz="2400" dirty="0" smtClean="0">
                <a:latin typeface="Baskerville Old Face" pitchFamily="18" charset="0"/>
              </a:rPr>
              <a:t>1920 – 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BBC</a:t>
            </a:r>
            <a:r>
              <a:rPr lang="en-US" sz="2400" dirty="0" smtClean="0">
                <a:latin typeface="Baskerville Old Face" pitchFamily="18" charset="0"/>
              </a:rPr>
              <a:t> autonomous public service corporation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0668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askerville Old Face" pitchFamily="18" charset="0"/>
              </a:rPr>
              <a:t>20 August 1921 </a:t>
            </a:r>
            <a:r>
              <a:rPr lang="en-US" sz="2400" dirty="0" smtClean="0">
                <a:latin typeface="Baskerville Old Face" pitchFamily="18" charset="0"/>
              </a:rPr>
              <a:t>– The Times of India broadcast was transmitted from the roof of its building at Bombay</a:t>
            </a:r>
          </a:p>
          <a:p>
            <a:r>
              <a:rPr lang="en-US" sz="2400" b="1" dirty="0" smtClean="0">
                <a:latin typeface="Baskerville Old Face" pitchFamily="18" charset="0"/>
              </a:rPr>
              <a:t>1923 </a:t>
            </a:r>
            <a:r>
              <a:rPr lang="en-US" sz="2400" dirty="0" smtClean="0">
                <a:latin typeface="Baskerville Old Face" pitchFamily="18" charset="0"/>
              </a:rPr>
              <a:t>– 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The radio Club Of Calcutta</a:t>
            </a:r>
            <a:r>
              <a:rPr lang="en-US" sz="2400" dirty="0" smtClean="0">
                <a:latin typeface="Baskerville Old Face" pitchFamily="18" charset="0"/>
              </a:rPr>
              <a:t>(1</a:t>
            </a:r>
            <a:r>
              <a:rPr lang="en-US" sz="2400" baseline="30000" dirty="0" smtClean="0">
                <a:latin typeface="Baskerville Old Face" pitchFamily="18" charset="0"/>
              </a:rPr>
              <a:t>st</a:t>
            </a:r>
            <a:r>
              <a:rPr lang="en-US" sz="2400" dirty="0" smtClean="0">
                <a:latin typeface="Baskerville Old Face" pitchFamily="18" charset="0"/>
              </a:rPr>
              <a:t> amateur radio club)</a:t>
            </a:r>
          </a:p>
          <a:p>
            <a:r>
              <a:rPr lang="en-US" sz="2400" b="1" dirty="0" smtClean="0">
                <a:latin typeface="Baskerville Old Face" pitchFamily="18" charset="0"/>
              </a:rPr>
              <a:t>1924</a:t>
            </a:r>
            <a:r>
              <a:rPr lang="en-US" sz="2400" dirty="0" smtClean="0">
                <a:latin typeface="Baskerville Old Face" pitchFamily="18" charset="0"/>
              </a:rPr>
              <a:t> -  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Madras Presidency Club</a:t>
            </a:r>
            <a:endParaRPr lang="en-US" sz="2400" dirty="0">
              <a:solidFill>
                <a:srgbClr val="00B0F0"/>
              </a:solidFill>
              <a:latin typeface="Baskerville Old Face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990600" y="2362200"/>
            <a:ext cx="533400" cy="838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hape 4"/>
          <p:cNvCxnSpPr/>
          <p:nvPr/>
        </p:nvCxnSpPr>
        <p:spPr>
          <a:xfrm rot="10800000" flipH="1" flipV="1">
            <a:off x="990600" y="2819400"/>
            <a:ext cx="1981200" cy="1714500"/>
          </a:xfrm>
          <a:prstGeom prst="curvedConnector3">
            <a:avLst>
              <a:gd name="adj1" fmla="val -9408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3657600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askerville Old Face" pitchFamily="18" charset="0"/>
              </a:rPr>
              <a:t>23 July 1927 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- IBC </a:t>
            </a:r>
            <a:r>
              <a:rPr lang="en-US" sz="2400" dirty="0" smtClean="0">
                <a:latin typeface="Baskerville Old Face" pitchFamily="18" charset="0"/>
              </a:rPr>
              <a:t>( Indian Broadcasting Company ltd)</a:t>
            </a:r>
          </a:p>
          <a:p>
            <a:r>
              <a:rPr lang="en-US" sz="2400" b="1" dirty="0" smtClean="0">
                <a:latin typeface="Baskerville Old Face" pitchFamily="18" charset="0"/>
              </a:rPr>
              <a:t>01 March 1930 </a:t>
            </a:r>
            <a:r>
              <a:rPr lang="en-US" sz="2400" dirty="0" smtClean="0">
                <a:latin typeface="Baskerville Old Face" pitchFamily="18" charset="0"/>
              </a:rPr>
              <a:t>, IBC goes bankrupt.</a:t>
            </a:r>
          </a:p>
          <a:p>
            <a:r>
              <a:rPr lang="en-US" sz="2400" dirty="0" smtClean="0">
                <a:latin typeface="Baskerville Old Face" pitchFamily="18" charset="0"/>
              </a:rPr>
              <a:t>April , government took over the company and renamed it as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Baskerville Old Face" pitchFamily="18" charset="0"/>
              </a:rPr>
              <a:t>Indian </a:t>
            </a:r>
            <a:r>
              <a:rPr lang="en-US" sz="2400" b="1" dirty="0" err="1" smtClean="0">
                <a:solidFill>
                  <a:srgbClr val="00B0F0"/>
                </a:solidFill>
                <a:latin typeface="Baskerville Old Face" pitchFamily="18" charset="0"/>
              </a:rPr>
              <a:t>Satate</a:t>
            </a:r>
            <a:r>
              <a:rPr lang="en-US" sz="2400" b="1" dirty="0" smtClean="0">
                <a:solidFill>
                  <a:srgbClr val="00B0F0"/>
                </a:solidFill>
                <a:latin typeface="Baskerville Old Face" pitchFamily="18" charset="0"/>
              </a:rPr>
              <a:t> broadcasting services(ISBS).</a:t>
            </a:r>
            <a:endParaRPr lang="en-US" sz="2400" b="1" dirty="0">
              <a:solidFill>
                <a:srgbClr val="00B0F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85800"/>
            <a:ext cx="6553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Baskerville Old Face" pitchFamily="18" charset="0"/>
              </a:rPr>
              <a:t>Lionel </a:t>
            </a:r>
            <a:r>
              <a:rPr lang="en-US" sz="2400" b="1" dirty="0" err="1" smtClean="0">
                <a:solidFill>
                  <a:srgbClr val="00B0F0"/>
                </a:solidFill>
                <a:latin typeface="Baskerville Old Face" pitchFamily="18" charset="0"/>
              </a:rPr>
              <a:t>Fielden</a:t>
            </a:r>
            <a:r>
              <a:rPr lang="en-US" sz="2400" b="1" dirty="0" smtClean="0">
                <a:solidFill>
                  <a:srgbClr val="00B0F0"/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– India’s first </a:t>
            </a:r>
            <a:r>
              <a:rPr lang="en-US" sz="2400" dirty="0" err="1" smtClean="0">
                <a:latin typeface="Baskerville Old Face" pitchFamily="18" charset="0"/>
              </a:rPr>
              <a:t>ontroller</a:t>
            </a:r>
            <a:r>
              <a:rPr lang="en-US" sz="2400" dirty="0" smtClean="0">
                <a:latin typeface="Baskerville Old Face" pitchFamily="18" charset="0"/>
              </a:rPr>
              <a:t> of Broadcasting</a:t>
            </a:r>
          </a:p>
          <a:p>
            <a:r>
              <a:rPr lang="en-US" sz="2400" dirty="0" smtClean="0">
                <a:latin typeface="Baskerville Old Face" pitchFamily="18" charset="0"/>
              </a:rPr>
              <a:t>ISBS comes under Department of Industries and </a:t>
            </a:r>
            <a:r>
              <a:rPr lang="en-US" sz="2400" dirty="0" err="1" smtClean="0">
                <a:latin typeface="Baskerville Old Face" pitchFamily="18" charset="0"/>
              </a:rPr>
              <a:t>Labour</a:t>
            </a:r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08 June 1936 – name of ISBS changed 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to </a:t>
            </a:r>
            <a:r>
              <a:rPr lang="en-US" sz="2400" b="1" dirty="0" smtClean="0">
                <a:solidFill>
                  <a:srgbClr val="00B0F0"/>
                </a:solidFill>
                <a:latin typeface="Baskerville Old Face" pitchFamily="18" charset="0"/>
              </a:rPr>
              <a:t>All India Radio (AIR)</a:t>
            </a:r>
          </a:p>
          <a:p>
            <a:r>
              <a:rPr lang="en-US" sz="2400" b="1" dirty="0" smtClean="0">
                <a:solidFill>
                  <a:srgbClr val="00B0F0"/>
                </a:solidFill>
                <a:latin typeface="Baskerville Old Face" pitchFamily="18" charset="0"/>
              </a:rPr>
              <a:t>A.S. </a:t>
            </a:r>
            <a:r>
              <a:rPr lang="en-US" sz="2400" b="1" dirty="0" err="1" smtClean="0">
                <a:solidFill>
                  <a:srgbClr val="00B0F0"/>
                </a:solidFill>
                <a:latin typeface="Baskerville Old Face" pitchFamily="18" charset="0"/>
              </a:rPr>
              <a:t>Bukhari</a:t>
            </a:r>
            <a:r>
              <a:rPr lang="en-US" sz="2400" b="1" dirty="0" smtClean="0">
                <a:solidFill>
                  <a:srgbClr val="00B0F0"/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appointed as Deputy Controller of Broadcasting.</a:t>
            </a:r>
          </a:p>
          <a:p>
            <a:r>
              <a:rPr lang="en-US" sz="2400" dirty="0" smtClean="0">
                <a:latin typeface="Baskerville Old Face" pitchFamily="18" charset="0"/>
              </a:rPr>
              <a:t>1938 – </a:t>
            </a:r>
            <a:r>
              <a:rPr lang="en-US" sz="2400" dirty="0" err="1">
                <a:latin typeface="Baskerville Old Face" pitchFamily="18" charset="0"/>
              </a:rPr>
              <a:t>L</a:t>
            </a:r>
            <a:r>
              <a:rPr lang="en-US" sz="2400" dirty="0" err="1" smtClean="0">
                <a:latin typeface="Baskerville Old Face" pitchFamily="18" charset="0"/>
              </a:rPr>
              <a:t>ucknow</a:t>
            </a:r>
            <a:r>
              <a:rPr lang="en-US" sz="2400" dirty="0" smtClean="0">
                <a:latin typeface="Baskerville Old Face" pitchFamily="18" charset="0"/>
              </a:rPr>
              <a:t> station started</a:t>
            </a:r>
          </a:p>
          <a:p>
            <a:r>
              <a:rPr lang="en-US" sz="2400" dirty="0" smtClean="0">
                <a:latin typeface="Baskerville Old Face" pitchFamily="18" charset="0"/>
              </a:rPr>
              <a:t>24 </a:t>
            </a:r>
            <a:r>
              <a:rPr lang="en-US" sz="2400" dirty="0" err="1" smtClean="0">
                <a:latin typeface="Baskerville Old Face" pitchFamily="18" charset="0"/>
              </a:rPr>
              <a:t>october</a:t>
            </a:r>
            <a:r>
              <a:rPr lang="en-US" sz="2400" dirty="0" smtClean="0">
                <a:latin typeface="Baskerville Old Face" pitchFamily="18" charset="0"/>
              </a:rPr>
              <a:t> 1941- </a:t>
            </a:r>
            <a:r>
              <a:rPr lang="en-US" sz="2400" dirty="0" err="1">
                <a:latin typeface="Baskerville Old Face" pitchFamily="18" charset="0"/>
              </a:rPr>
              <a:t>D</a:t>
            </a:r>
            <a:r>
              <a:rPr lang="en-US" sz="2400" dirty="0" err="1" smtClean="0">
                <a:latin typeface="Baskerville Old Face" pitchFamily="18" charset="0"/>
              </a:rPr>
              <a:t>epartemnt</a:t>
            </a:r>
            <a:r>
              <a:rPr lang="en-US" sz="2400" dirty="0" smtClean="0">
                <a:latin typeface="Baskerville Old Face" pitchFamily="18" charset="0"/>
              </a:rPr>
              <a:t> of Information and </a:t>
            </a:r>
            <a:r>
              <a:rPr lang="en-US" sz="2400" dirty="0" err="1" smtClean="0">
                <a:latin typeface="Baskerville Old Face" pitchFamily="18" charset="0"/>
              </a:rPr>
              <a:t>Broadcsting</a:t>
            </a:r>
            <a:r>
              <a:rPr lang="en-US" sz="2400" dirty="0" smtClean="0">
                <a:latin typeface="Baskerville Old Face" pitchFamily="18" charset="0"/>
              </a:rPr>
              <a:t> established</a:t>
            </a:r>
          </a:p>
          <a:p>
            <a:r>
              <a:rPr lang="en-US" sz="2400" dirty="0" smtClean="0">
                <a:latin typeface="Baskerville Old Face" pitchFamily="18" charset="0"/>
              </a:rPr>
              <a:t>1943 – the </a:t>
            </a:r>
            <a:r>
              <a:rPr lang="en-US" sz="2400" dirty="0" err="1" smtClean="0">
                <a:latin typeface="Baskerville Old Face" pitchFamily="18" charset="0"/>
              </a:rPr>
              <a:t>headquater</a:t>
            </a:r>
            <a:r>
              <a:rPr lang="en-US" sz="2400" dirty="0" smtClean="0">
                <a:latin typeface="Baskerville Old Face" pitchFamily="18" charset="0"/>
              </a:rPr>
              <a:t> of All India Radio shifted to red brick building 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of “Broadcasting House</a:t>
            </a:r>
            <a:r>
              <a:rPr lang="en-US" sz="2400" dirty="0" smtClean="0">
                <a:latin typeface="Baskerville Old Face" pitchFamily="18" charset="0"/>
              </a:rPr>
              <a:t>” at parliament street.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716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1946 – AIR transferred to the Department of Information and Broadcasting and remained untill 1997.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14- 15 August 1947 </a:t>
            </a:r>
            <a:r>
              <a:rPr lang="en-US" sz="2400" dirty="0" smtClean="0">
                <a:latin typeface="Baskerville Old Face" pitchFamily="18" charset="0"/>
              </a:rPr>
              <a:t>– AIR did live coverage of the function of transferring power from the central hall of the parliament .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12 November 1947 </a:t>
            </a:r>
            <a:r>
              <a:rPr lang="en-US" sz="2400" dirty="0" smtClean="0">
                <a:latin typeface="Baskerville Old Face" pitchFamily="18" charset="0"/>
              </a:rPr>
              <a:t>– Mahatma Gandhi comes to the Broadcasting House. </a:t>
            </a:r>
          </a:p>
          <a:p>
            <a:r>
              <a:rPr lang="en-US" sz="2400" dirty="0" smtClean="0">
                <a:latin typeface="Baskerville Old Face" pitchFamily="18" charset="0"/>
              </a:rPr>
              <a:t>26 January 1948 – </a:t>
            </a:r>
            <a:r>
              <a:rPr lang="en-US" sz="2400" dirty="0">
                <a:latin typeface="Baskerville Old Face" pitchFamily="18" charset="0"/>
              </a:rPr>
              <a:t>P</a:t>
            </a:r>
            <a:r>
              <a:rPr lang="en-US" sz="2400" dirty="0" smtClean="0">
                <a:latin typeface="Baskerville Old Face" pitchFamily="18" charset="0"/>
              </a:rPr>
              <a:t>atna station Started</a:t>
            </a:r>
          </a:p>
          <a:p>
            <a:r>
              <a:rPr lang="en-US" sz="2400" dirty="0" smtClean="0">
                <a:latin typeface="Baskerville Old Face" pitchFamily="18" charset="0"/>
              </a:rPr>
              <a:t>1957- </a:t>
            </a:r>
            <a:r>
              <a:rPr lang="en-US" sz="2400" dirty="0" err="1" smtClean="0">
                <a:solidFill>
                  <a:srgbClr val="00B0F0"/>
                </a:solidFill>
                <a:latin typeface="Baskerville Old Face" pitchFamily="18" charset="0"/>
              </a:rPr>
              <a:t>Vvidh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  <a:latin typeface="Baskerville Old Face" pitchFamily="18" charset="0"/>
              </a:rPr>
              <a:t>Bharti</a:t>
            </a:r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started</a:t>
            </a:r>
          </a:p>
          <a:p>
            <a:r>
              <a:rPr lang="en-US" sz="2400" dirty="0">
                <a:latin typeface="Baskerville Old Face" pitchFamily="18" charset="0"/>
              </a:rPr>
              <a:t>	T</a:t>
            </a:r>
            <a:r>
              <a:rPr lang="en-US" sz="2400" dirty="0" smtClean="0">
                <a:latin typeface="Baskerville Old Face" pitchFamily="18" charset="0"/>
              </a:rPr>
              <a:t>he name of AIR changed to </a:t>
            </a:r>
            <a:r>
              <a:rPr lang="en-US" sz="2400" b="1" dirty="0" err="1" smtClean="0">
                <a:solidFill>
                  <a:srgbClr val="00B0F0"/>
                </a:solidFill>
                <a:latin typeface="Baskerville Old Face" pitchFamily="18" charset="0"/>
              </a:rPr>
              <a:t>Akashwani</a:t>
            </a:r>
            <a:r>
              <a:rPr lang="en-US" sz="2400" b="1" dirty="0" smtClean="0">
                <a:solidFill>
                  <a:srgbClr val="00B0F0"/>
                </a:solidFill>
                <a:latin typeface="Baskerville Old Face" pitchFamily="18" charset="0"/>
              </a:rPr>
              <a:t>.</a:t>
            </a:r>
            <a:r>
              <a:rPr lang="en-US" sz="2400" dirty="0" smtClean="0">
                <a:latin typeface="Baskerville Old Face" pitchFamily="18" charset="0"/>
              </a:rPr>
              <a:t> In 	</a:t>
            </a:r>
            <a:r>
              <a:rPr lang="en-US" sz="2400" dirty="0" err="1" smtClean="0">
                <a:latin typeface="Baskerville Old Face" pitchFamily="18" charset="0"/>
              </a:rPr>
              <a:t>english</a:t>
            </a:r>
            <a:r>
              <a:rPr lang="en-US" sz="2400" dirty="0" smtClean="0">
                <a:latin typeface="Baskerville Old Face" pitchFamily="18" charset="0"/>
              </a:rPr>
              <a:t> it is still called All India Radio.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752600"/>
            <a:ext cx="655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1977 – the first FM transmission started from AIR Madras. Beginning of anew era.</a:t>
            </a:r>
          </a:p>
          <a:p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23 November 1997 – </a:t>
            </a:r>
            <a:r>
              <a:rPr lang="en-US" sz="2400" i="1" dirty="0" smtClean="0">
                <a:solidFill>
                  <a:srgbClr val="00B0F0"/>
                </a:solidFill>
                <a:latin typeface="Baskerville Old Face" pitchFamily="18" charset="0"/>
              </a:rPr>
              <a:t>PRASR BHARTI</a:t>
            </a:r>
          </a:p>
          <a:p>
            <a:endParaRPr lang="en-US" sz="2400" i="1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2002 – Star group started Radio City.</a:t>
            </a:r>
          </a:p>
          <a:p>
            <a:endParaRPr lang="en-US" sz="2400" dirty="0" smtClean="0">
              <a:latin typeface="Baskerville Old Face" pitchFamily="18" charset="0"/>
            </a:endParaRPr>
          </a:p>
          <a:p>
            <a:r>
              <a:rPr lang="en-US" sz="2400" dirty="0" smtClean="0">
                <a:latin typeface="Baskerville Old Face" pitchFamily="18" charset="0"/>
              </a:rPr>
              <a:t>2004 – advent of Direct to Home(DTH)</a:t>
            </a:r>
          </a:p>
          <a:p>
            <a:endParaRPr lang="en-US" sz="2400" i="1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828800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Creative to do – 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Baskerville Old Face" pitchFamily="18" charset="0"/>
              </a:rPr>
              <a:t>Go through the link- https://doi.org/10.1017/S1356186307008048</a:t>
            </a:r>
          </a:p>
          <a:p>
            <a:endParaRPr lang="en-US" sz="2400" dirty="0">
              <a:solidFill>
                <a:srgbClr val="00B0F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389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Radio Broadcasting History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 Broadcasting History</dc:title>
  <dc:creator>Lenovo</dc:creator>
  <cp:lastModifiedBy>Lenovo</cp:lastModifiedBy>
  <cp:revision>13</cp:revision>
  <dcterms:created xsi:type="dcterms:W3CDTF">2021-04-21T06:42:28Z</dcterms:created>
  <dcterms:modified xsi:type="dcterms:W3CDTF">2021-04-21T08:24:47Z</dcterms:modified>
</cp:coreProperties>
</file>